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80" r:id="rId3"/>
    <p:sldId id="281" r:id="rId4"/>
    <p:sldId id="901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894" r:id="rId25"/>
    <p:sldId id="895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96" r:id="rId38"/>
    <p:sldId id="857" r:id="rId39"/>
    <p:sldId id="897" r:id="rId40"/>
    <p:sldId id="867" r:id="rId41"/>
    <p:sldId id="892" r:id="rId42"/>
    <p:sldId id="899" r:id="rId43"/>
    <p:sldId id="900" r:id="rId44"/>
    <p:sldId id="305" r:id="rId45"/>
    <p:sldId id="902" r:id="rId46"/>
    <p:sldId id="903" r:id="rId47"/>
    <p:sldId id="306" r:id="rId48"/>
    <p:sldId id="307" r:id="rId49"/>
    <p:sldId id="326" r:id="rId50"/>
    <p:sldId id="327" r:id="rId51"/>
    <p:sldId id="328" r:id="rId5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13"/>
    <p:restoredTop sz="94709"/>
  </p:normalViewPr>
  <p:slideViewPr>
    <p:cSldViewPr snapToGrid="0" snapToObjects="1">
      <p:cViewPr varScale="1">
        <p:scale>
          <a:sx n="126" d="100"/>
          <a:sy n="126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66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31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650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948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783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60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/>
              <a:t>v’ A v &gt;=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E47A58-7B26-5F4C-8671-3C5BFCD11E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95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430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10" Type="http://schemas.openxmlformats.org/officeDocument/2006/relationships/image" Target="../media/image110.png"/><Relationship Id="rId4" Type="http://schemas.openxmlformats.org/officeDocument/2006/relationships/image" Target="../media/image510.png"/><Relationship Id="rId9" Type="http://schemas.openxmlformats.org/officeDocument/2006/relationships/image" Target="../media/image1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Methods.</a:t>
            </a:r>
          </a:p>
          <a:p>
            <a:pPr algn="ctr"/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Regression.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learning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algorithms are usually implemented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such that the coordinates of the embedded points are not needed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Specifying the scalar product between pairs of points is enough!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The scalar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product is replaced with any pairwise similarity function, also termed kernel function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problem of finding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the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That best interpolates a training set: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error of the linear function on a particular training sample is: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loss on all training data points is: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Loss written vectorially: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optimal value for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Loss is convex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regression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the normal equation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compute 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if the inverse exists: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5825771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Ridge Regression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the inverse does not exist, the problem is “ill-conditioned” and it needs regularization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criterion becomes: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optimal solution will be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evolution of learning methods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950s: the introduction of the perceptron (Rosenblatt, 1957)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1980s: the back-propagation algorithm for training multi-layer perceptron becomes widely popular (Hinton, 1986)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1990s: the introduction of kernel methods (Cortes, 1995)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Ridge Regression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optimal solution: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 Ridge Regression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called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Gram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Dual Ridge Regression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the dual form, the information from the training samples is given only by the inner product between pairs of training points: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predictive function is given by: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31435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5C7544-A5AC-3748-A6EB-2CEA32829298}"/>
              </a:ext>
            </a:extLst>
          </p:cNvPr>
          <p:cNvSpPr/>
          <p:nvPr/>
        </p:nvSpPr>
        <p:spPr>
          <a:xfrm>
            <a:off x="1678328" y="3543010"/>
            <a:ext cx="486137" cy="566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7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673150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39" y="1906200"/>
            <a:ext cx="9233745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now apply the “kernel trick”, replacing the scalar product with another kernel function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8255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dual weights are computed as follows: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predictive function becomes: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Regularization parameter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training labels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Training the method: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training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Kernel Ridge Regression (</a:t>
            </a:r>
            <a:r>
              <a:rPr lang="en-US" sz="4400" spc="-1" dirty="0">
                <a:uFill>
                  <a:solidFill>
                    <a:srgbClr val="FFFFFF"/>
                  </a:solidFill>
                </a:uFill>
              </a:rPr>
              <a:t>Python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data (one sample per line)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– test labels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Predicting the test labels: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Perceptron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DA4A73AB-3FD5-6642-BD4E-B5824F3818E1}"/>
              </a:ext>
            </a:extLst>
          </p:cNvPr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93D74-7029-C541-91C8-E2B671A3EE5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/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79D00-BB9F-1A4D-A4A5-3589E740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129742"/>
                <a:ext cx="351628" cy="400110"/>
              </a:xfrm>
              <a:prstGeom prst="rect">
                <a:avLst/>
              </a:prstGeom>
              <a:blipFill>
                <a:blip r:embed="rId3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/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07B3D-92A1-0143-BF2A-CDA8321C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2872572"/>
                <a:ext cx="351628" cy="400110"/>
              </a:xfrm>
              <a:prstGeom prst="rect">
                <a:avLst/>
              </a:prstGeom>
              <a:blipFill>
                <a:blip r:embed="rId4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/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FB641C-4805-E040-8901-25C5A3EA1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3602642"/>
                <a:ext cx="351628" cy="400110"/>
              </a:xfrm>
              <a:prstGeom prst="rect">
                <a:avLst/>
              </a:prstGeom>
              <a:blipFill>
                <a:blip r:embed="rId5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/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62C962-5326-1443-AB8F-6776803E9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36" y="4738022"/>
                <a:ext cx="351628" cy="400110"/>
              </a:xfrm>
              <a:prstGeom prst="rect">
                <a:avLst/>
              </a:prstGeom>
              <a:blipFill>
                <a:blip r:embed="rId6"/>
                <a:stretch>
                  <a:fillRect r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/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598B43-A064-924E-A00D-3C4B35FFC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12310">
                <a:off x="2155094" y="2201561"/>
                <a:ext cx="41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/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37F44-260C-2D4B-96F1-64CA265FD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80926">
                <a:off x="2111000" y="3344260"/>
                <a:ext cx="408695" cy="400110"/>
              </a:xfrm>
              <a:prstGeom prst="rect">
                <a:avLst/>
              </a:prstGeom>
              <a:blipFill>
                <a:blip r:embed="rId8"/>
                <a:stretch>
                  <a:fillRect r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/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4A520F-5B9C-8849-B52F-7C2BAF673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66199">
                <a:off x="2155094" y="2794547"/>
                <a:ext cx="41202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/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4B1590-A210-6E4B-885A-03F3D957B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44219">
                <a:off x="2083686" y="4114171"/>
                <a:ext cx="412027" cy="400110"/>
              </a:xfrm>
              <a:prstGeom prst="rect">
                <a:avLst/>
              </a:prstGeom>
              <a:blipFill>
                <a:blip r:embed="rId10"/>
                <a:stretch>
                  <a:fillRect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/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847E4F-64EB-4048-B5D7-C18A0158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414" y="4581267"/>
                <a:ext cx="95993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A831E1-E80F-9F47-89C4-E0826A591CE3}"/>
              </a:ext>
            </a:extLst>
          </p:cNvPr>
          <p:cNvSpPr/>
          <p:nvPr/>
        </p:nvSpPr>
        <p:spPr>
          <a:xfrm>
            <a:off x="4738255" y="5032397"/>
            <a:ext cx="665018" cy="549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/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E50A0D-B906-7C43-9FB2-C0DBF72CB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27" y="5307356"/>
                <a:ext cx="351628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/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99C3890-D03B-7A4A-BA06-6EA33CB3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98" y="4350434"/>
                <a:ext cx="3002446" cy="461665"/>
              </a:xfrm>
              <a:prstGeom prst="rect">
                <a:avLst/>
              </a:prstGeom>
              <a:blipFill>
                <a:blip r:embed="rId1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Function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Definition: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kernel is a function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which there is a mapping from X to a Hilbert space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uch that for any                     we have: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Theorem: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function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if and only if k is symmetric and finitely positive semi-definite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3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4"/>
          <a:stretch/>
        </p:blipFill>
        <p:spPr>
          <a:xfrm>
            <a:off x="437760" y="3464773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5"/>
          <a:stretch/>
        </p:blipFill>
        <p:spPr>
          <a:xfrm>
            <a:off x="3026425" y="4041250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6"/>
          <a:stretch/>
        </p:blipFill>
        <p:spPr>
          <a:xfrm>
            <a:off x="450000" y="4685973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kernels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563480"/>
            <a:ext cx="9071640" cy="5385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explicitly providing the embedding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Examples of kernels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kernel from the previous example: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kernel also corresponds to this map: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27912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Polynomial Kernel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a real positive constant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a natural number </a:t>
            </a:r>
            <a:r>
              <a:rPr lang="en-US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constant c controls the amount of influence of polynomials of various degrees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707315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Gaussian (RBF) Kernel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69451" y="1692720"/>
            <a:ext cx="97394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                          and                           from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8452754" cy="4423291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404363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08475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890383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ADDAE34-3EFA-2B49-9E54-B27B6162A8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591" y="4759244"/>
            <a:ext cx="4332488" cy="242732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Intersection Kernel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69450" y="1692720"/>
            <a:ext cx="9722734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                           and                           from      :   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392792" y="1670705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107905" y="1643705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890381" y="158677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 </a:t>
            </a:r>
            <a:r>
              <a:rPr lang="en-US" sz="3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</a:t>
            </a:r>
            <a:r>
              <a:rPr lang="en-US" sz="32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 &amp; Popescu, PRL15]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kernel functions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Hellinger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PQ kernel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113CF-A9AB-1649-8478-07E575A8A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7" y="2842560"/>
            <a:ext cx="4854703" cy="4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45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095018"/>
            <a:ext cx="9165131" cy="4710896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String kernels measure the similarity of strings, by counting the number of contiguous subsequences (n-grams) of characters that two strings have in common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Text documents can be interpreted as strings</a:t>
            </a:r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dirty="0"/>
              <a:t>Advantages: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We do not have to tokenize the text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dirty="0"/>
              <a:t> Language independence (can be applied to any language, only re-training is necessary)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32775" y="310831"/>
            <a:ext cx="9218065" cy="80033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4400" dirty="0"/>
              <a:t>String kernels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4507" y="222368"/>
            <a:ext cx="9071610" cy="910661"/>
          </a:xfrm>
        </p:spPr>
        <p:txBody>
          <a:bodyPr lIns="100796" tIns="50398" rIns="100796" bIns="50398" anchor="b">
            <a:normAutofit/>
          </a:bodyPr>
          <a:lstStyle/>
          <a:p>
            <a:pPr algn="ctr" eaLnBrk="1" hangingPunct="1"/>
            <a:r>
              <a:rPr lang="en-US" dirty="0"/>
              <a:t>String kernels</a:t>
            </a:r>
          </a:p>
        </p:txBody>
      </p:sp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8919" y="1612731"/>
            <a:ext cx="9592388" cy="5564061"/>
          </a:xfrm>
        </p:spPr>
        <p:txBody>
          <a:bodyPr lIns="100796" tIns="50398" rIns="100796" bIns="50398">
            <a:normAutofit/>
          </a:bodyPr>
          <a:lstStyle/>
          <a:p>
            <a:pPr marL="0" indent="0">
              <a:spcAft>
                <a:spcPts val="661"/>
              </a:spcAft>
            </a:pPr>
            <a:r>
              <a:rPr lang="en-US" dirty="0"/>
              <a:t> Example: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Given </a:t>
            </a:r>
            <a:r>
              <a:rPr lang="en-US" dirty="0">
                <a:solidFill>
                  <a:srgbClr val="FF0000"/>
                </a:solidFill>
              </a:rPr>
              <a:t>s = “pineapple pi”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t = “apple pie” </a:t>
            </a:r>
            <a:r>
              <a:rPr lang="en-US" dirty="0"/>
              <a:t>over an alphabet </a:t>
            </a:r>
            <a:r>
              <a:rPr lang="el-GR" dirty="0"/>
              <a:t>Σ, </a:t>
            </a:r>
            <a:r>
              <a:rPr lang="en-US" dirty="0"/>
              <a:t>and the n-gram length </a:t>
            </a:r>
            <a:r>
              <a:rPr lang="en-US" dirty="0">
                <a:solidFill>
                  <a:srgbClr val="00B050"/>
                </a:solidFill>
              </a:rPr>
              <a:t>p = 2</a:t>
            </a:r>
            <a:r>
              <a:rPr lang="en-US" dirty="0"/>
              <a:t>,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/>
              <a:t>the hash maps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 contain &lt;key&gt;:&lt;value&gt; pairs of the type &lt;2-gram&gt;:&lt;number of occurrences&gt; in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dirty="0"/>
              <a:t>:</a:t>
            </a:r>
          </a:p>
          <a:p>
            <a:pPr marL="0" indent="0">
              <a:spcAft>
                <a:spcPts val="661"/>
              </a:spcAft>
              <a:buNone/>
            </a:pPr>
            <a:endParaRPr lang="en-US" dirty="0"/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 marL="0" indent="0">
              <a:spcAft>
                <a:spcPts val="661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</p:spTree>
    <p:extLst>
      <p:ext uri="{BB962C8B-B14F-4D97-AF65-F5344CB8AC3E}">
        <p14:creationId xmlns:p14="http://schemas.microsoft.com/office/powerpoint/2010/main" val="26512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BF546A27-B9B5-3443-BB0B-452F26030ADC}"/>
              </a:ext>
            </a:extLst>
          </p:cNvPr>
          <p:cNvSpPr/>
          <p:nvPr/>
        </p:nvSpPr>
        <p:spPr>
          <a:xfrm rot="5400000">
            <a:off x="-46300" y="46301"/>
            <a:ext cx="8947231" cy="8854634"/>
          </a:xfrm>
          <a:prstGeom prst="rtTriangle">
            <a:avLst/>
          </a:prstGeom>
          <a:solidFill>
            <a:srgbClr val="FF7E7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separating hyperplane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038DA-BB7E-9D46-B643-B4AE8BD53B5A}"/>
              </a:ext>
            </a:extLst>
          </p:cNvPr>
          <p:cNvCxnSpPr>
            <a:cxnSpLocks/>
          </p:cNvCxnSpPr>
          <p:nvPr/>
        </p:nvCxnSpPr>
        <p:spPr>
          <a:xfrm>
            <a:off x="4901877" y="3321934"/>
            <a:ext cx="0" cy="613826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0E90C5-E3D0-0C44-950B-EED85E9B7D2E}"/>
              </a:ext>
            </a:extLst>
          </p:cNvPr>
          <p:cNvCxnSpPr>
            <a:cxnSpLocks/>
          </p:cNvCxnSpPr>
          <p:nvPr/>
        </p:nvCxnSpPr>
        <p:spPr>
          <a:xfrm>
            <a:off x="3194612" y="5697041"/>
            <a:ext cx="879677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9450AF-B636-194F-8760-0A38D51D9264}"/>
              </a:ext>
            </a:extLst>
          </p:cNvPr>
          <p:cNvCxnSpPr/>
          <p:nvPr/>
        </p:nvCxnSpPr>
        <p:spPr>
          <a:xfrm>
            <a:off x="3194612" y="3460830"/>
            <a:ext cx="1707265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AF77DB-B376-4D42-B724-83DADF7247F9}"/>
              </a:ext>
            </a:extLst>
          </p:cNvPr>
          <p:cNvCxnSpPr>
            <a:cxnSpLocks/>
          </p:cNvCxnSpPr>
          <p:nvPr/>
        </p:nvCxnSpPr>
        <p:spPr>
          <a:xfrm flipV="1">
            <a:off x="3862057" y="3970486"/>
            <a:ext cx="0" cy="174086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0F1D78-DC96-5E45-93DE-14E16602CF80}"/>
              </a:ext>
            </a:extLst>
          </p:cNvPr>
          <p:cNvCxnSpPr/>
          <p:nvPr/>
        </p:nvCxnSpPr>
        <p:spPr>
          <a:xfrm flipH="1">
            <a:off x="5706319" y="2048719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67D6B1-603D-5442-9486-84066036B237}"/>
              </a:ext>
            </a:extLst>
          </p:cNvPr>
          <p:cNvCxnSpPr/>
          <p:nvPr/>
        </p:nvCxnSpPr>
        <p:spPr>
          <a:xfrm flipH="1">
            <a:off x="5696671" y="3103946"/>
            <a:ext cx="1585732" cy="0"/>
          </a:xfrm>
          <a:prstGeom prst="straightConnector1">
            <a:avLst/>
          </a:prstGeom>
          <a:ln w="38100">
            <a:solidFill>
              <a:srgbClr val="FF000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148B8DC-9348-154A-B09F-38D6C2F48BB1}"/>
              </a:ext>
            </a:extLst>
          </p:cNvPr>
          <p:cNvCxnSpPr/>
          <p:nvPr/>
        </p:nvCxnSpPr>
        <p:spPr>
          <a:xfrm flipH="1">
            <a:off x="5708248" y="4944317"/>
            <a:ext cx="1585732" cy="0"/>
          </a:xfrm>
          <a:prstGeom prst="straightConnector1">
            <a:avLst/>
          </a:prstGeom>
          <a:ln w="38100">
            <a:solidFill>
              <a:srgbClr val="00B050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/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D9E8B51-2844-E145-BFC1-5385F0DFB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26" y="1679282"/>
                <a:ext cx="54401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/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31CFAD8-BEBB-974B-A353-B46B59BBA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231" y="6424997"/>
                <a:ext cx="4959140" cy="461665"/>
              </a:xfrm>
              <a:prstGeom prst="rect">
                <a:avLst/>
              </a:prstGeom>
              <a:blipFill>
                <a:blip r:embed="rId3"/>
                <a:stretch>
                  <a:fillRect l="-1790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/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954EB93-AB98-4C4D-9E89-FFF553E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887" y="3685384"/>
                <a:ext cx="54401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/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4D7A38D-DB9A-904E-828C-927F5915C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2" y="1617492"/>
                <a:ext cx="2066911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/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521FAC0-DE1E-C542-BB68-0FFBEFC84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2637895"/>
                <a:ext cx="2066911" cy="830997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/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0B7B4B3-D7E0-9742-9A5E-26A1435A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31" y="4503089"/>
                <a:ext cx="2066911" cy="830997"/>
              </a:xfrm>
              <a:prstGeom prst="rect">
                <a:avLst/>
              </a:prstGeom>
              <a:blipFill>
                <a:blip r:embed="rId7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65170A2-C2AB-1041-AB8D-A02C42A8D196}"/>
              </a:ext>
            </a:extLst>
          </p:cNvPr>
          <p:cNvSpPr txBox="1"/>
          <p:nvPr/>
        </p:nvSpPr>
        <p:spPr>
          <a:xfrm>
            <a:off x="1116956" y="39972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3FAAA2-1E70-6A4D-91DC-F03BB0A7AE59}"/>
              </a:ext>
            </a:extLst>
          </p:cNvPr>
          <p:cNvSpPr txBox="1"/>
          <p:nvPr/>
        </p:nvSpPr>
        <p:spPr>
          <a:xfrm>
            <a:off x="4751406" y="4004842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C8D475-F885-1648-B76D-E56692D4424D}"/>
              </a:ext>
            </a:extLst>
          </p:cNvPr>
          <p:cNvSpPr txBox="1"/>
          <p:nvPr/>
        </p:nvSpPr>
        <p:spPr>
          <a:xfrm>
            <a:off x="3234077" y="1991375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F1DAA1-9E66-154E-8226-5202EF4168CA}"/>
              </a:ext>
            </a:extLst>
          </p:cNvPr>
          <p:cNvSpPr txBox="1"/>
          <p:nvPr/>
        </p:nvSpPr>
        <p:spPr>
          <a:xfrm>
            <a:off x="2775114" y="5501597"/>
            <a:ext cx="4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/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31CB39-D860-6640-86D3-E24D1B85A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55" y="2491572"/>
                <a:ext cx="726376" cy="854016"/>
              </a:xfrm>
              <a:prstGeom prst="rect">
                <a:avLst/>
              </a:prstGeom>
              <a:blipFill>
                <a:blip r:embed="rId8"/>
                <a:stretch>
                  <a:fillRect r="-6897"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/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F648926-91AD-354C-8C0C-2141905FD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605" y="5257418"/>
                <a:ext cx="832332" cy="854016"/>
              </a:xfrm>
              <a:prstGeom prst="rect">
                <a:avLst/>
              </a:prstGeom>
              <a:blipFill>
                <a:blip r:embed="rId9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461EA1E-F599-9245-85B7-48227359A505}"/>
              </a:ext>
            </a:extLst>
          </p:cNvPr>
          <p:cNvCxnSpPr>
            <a:cxnSpLocks/>
          </p:cNvCxnSpPr>
          <p:nvPr/>
        </p:nvCxnSpPr>
        <p:spPr>
          <a:xfrm flipH="1">
            <a:off x="1314333" y="2164466"/>
            <a:ext cx="16756" cy="177129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FD740-D38A-B14D-BF11-D1376B7BAEFA}"/>
              </a:ext>
            </a:extLst>
          </p:cNvPr>
          <p:cNvCxnSpPr>
            <a:cxnSpLocks/>
          </p:cNvCxnSpPr>
          <p:nvPr/>
        </p:nvCxnSpPr>
        <p:spPr>
          <a:xfrm>
            <a:off x="1346247" y="2177820"/>
            <a:ext cx="1836790" cy="2234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0AA5AD-8820-E045-A69D-2737DF6DB5F0}"/>
              </a:ext>
            </a:extLst>
          </p:cNvPr>
          <p:cNvCxnSpPr/>
          <p:nvPr/>
        </p:nvCxnSpPr>
        <p:spPr>
          <a:xfrm flipH="1" flipV="1">
            <a:off x="1331089" y="2164466"/>
            <a:ext cx="1851949" cy="1774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CBA2C2-3649-E241-8D57-17FA7108D2E3}"/>
              </a:ext>
            </a:extLst>
          </p:cNvPr>
          <p:cNvCxnSpPr>
            <a:cxnSpLocks/>
          </p:cNvCxnSpPr>
          <p:nvPr/>
        </p:nvCxnSpPr>
        <p:spPr>
          <a:xfrm>
            <a:off x="3183038" y="1871475"/>
            <a:ext cx="0" cy="4182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7A1F74-A074-8E42-89F5-EB2E2743D925}"/>
              </a:ext>
            </a:extLst>
          </p:cNvPr>
          <p:cNvCxnSpPr>
            <a:cxnSpLocks/>
          </p:cNvCxnSpPr>
          <p:nvPr/>
        </p:nvCxnSpPr>
        <p:spPr>
          <a:xfrm>
            <a:off x="1111170" y="3946966"/>
            <a:ext cx="618088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6F0D49-A216-3145-BF00-C81B58629FD9}"/>
              </a:ext>
            </a:extLst>
          </p:cNvPr>
          <p:cNvCxnSpPr>
            <a:cxnSpLocks/>
          </p:cNvCxnSpPr>
          <p:nvPr/>
        </p:nvCxnSpPr>
        <p:spPr>
          <a:xfrm flipH="1">
            <a:off x="2858946" y="1848325"/>
            <a:ext cx="4109013" cy="41820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65C2FE-7F0D-884B-9EA8-197A29351623}"/>
              </a:ext>
            </a:extLst>
          </p:cNvPr>
          <p:cNvCxnSpPr>
            <a:cxnSpLocks/>
          </p:cNvCxnSpPr>
          <p:nvPr/>
        </p:nvCxnSpPr>
        <p:spPr>
          <a:xfrm flipH="1">
            <a:off x="1140106" y="1825175"/>
            <a:ext cx="4109013" cy="418208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/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C08DCB5-0481-7C49-8DF3-39ECB5DC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13" y="1444535"/>
                <a:ext cx="54401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337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lnSpcReduction="10000"/>
              </a:bodyPr>
              <a:lstStyle/>
              <a:p>
                <a:pPr>
                  <a:spcAft>
                    <a:spcPts val="661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The presence bits string kernel is defined as follows: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dirty="0"/>
                  <a:t>Example (continued)</a:t>
                </a:r>
                <a:r>
                  <a:rPr lang="en-US" sz="2646" dirty="0"/>
                  <a:t>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385" t="-2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Presence bits string kernel</a:t>
            </a:r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342663"/>
            <a:ext cx="9218066" cy="568120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They obtain state-of-the-art results in various NLP tasks: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Native Language Identification [Ionescu &amp; Popescu, BEA17]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Arabic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VarDial18]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400" dirty="0"/>
              <a:t>Romanian Dialect Identification [</a:t>
            </a:r>
            <a:r>
              <a:rPr lang="en-US" sz="2400" dirty="0" err="1"/>
              <a:t>Butnaru</a:t>
            </a:r>
            <a:r>
              <a:rPr lang="en-US" sz="2400" dirty="0"/>
              <a:t> &amp; Ionescu, ACL19]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Useful for building a compact representation when:</a:t>
            </a:r>
          </a:p>
          <a:p>
            <a:r>
              <a:rPr lang="en-US" sz="2400" dirty="0"/>
              <a:t>n</a:t>
            </a:r>
            <a:r>
              <a:rPr lang="en-US" sz="2400"/>
              <a:t>umber </a:t>
            </a:r>
            <a:r>
              <a:rPr lang="en-US" sz="2400" dirty="0"/>
              <a:t>of samples &lt;&lt; number of features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E.g., in TOEFL11 dataset, the number of unique n-grams (n={5,6,7,8,9}) is: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4,662,520</a:t>
            </a:r>
          </a:p>
          <a:p>
            <a:endParaRPr lang="en-US" sz="2400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400" dirty="0"/>
              <a:t>… versus the number of training samples: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1" y="1342663"/>
            <a:ext cx="9228144" cy="1751195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They generalize better than words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" sz="2800" dirty="0"/>
              <a:t>Examples of native language transfer patterns on TOEFL11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F180B-2102-E24B-9F01-DCFB82EF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" y="3429525"/>
            <a:ext cx="10079567" cy="3640599"/>
          </a:xfrm>
          <a:prstGeom prst="rect">
            <a:avLst/>
          </a:prstGeom>
        </p:spPr>
      </p:pic>
      <p:sp>
        <p:nvSpPr>
          <p:cNvPr id="5" name="Shape 1310">
            <a:extLst>
              <a:ext uri="{FF2B5EF4-FFF2-40B4-BE49-F238E27FC236}">
                <a16:creationId xmlns:a16="http://schemas.microsoft.com/office/drawing/2014/main" id="{ECDBE8C9-CA5E-C946-8C6C-6F973E5830CC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Why kernel methods?</a:t>
            </a:r>
          </a:p>
        </p:txBody>
      </p:sp>
    </p:spTree>
    <p:extLst>
      <p:ext uri="{BB962C8B-B14F-4D97-AF65-F5344CB8AC3E}">
        <p14:creationId xmlns:p14="http://schemas.microsoft.com/office/powerpoint/2010/main" val="35855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175826" y="1251988"/>
            <a:ext cx="9718017" cy="6121434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onnal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“…many academics subjects. </a:t>
            </a:r>
            <a:r>
              <a:rPr lang="en-US" sz="2205" i="1" dirty="0" err="1"/>
              <a:t>Additi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 err="1"/>
              <a:t>ly</a:t>
            </a:r>
            <a:r>
              <a:rPr lang="en-US" sz="2205" i="1" dirty="0"/>
              <a:t>, people always have a subject…”</a:t>
            </a:r>
          </a:p>
          <a:p>
            <a:r>
              <a:rPr lang="en-US" sz="2205" i="1" dirty="0"/>
              <a:t>“I would not be in control of my </a:t>
            </a:r>
            <a:r>
              <a:rPr lang="en-US" sz="2205" i="1" dirty="0" err="1"/>
              <a:t>pers</a:t>
            </a:r>
            <a:r>
              <a:rPr lang="en-US" sz="2205" i="1" dirty="0" err="1">
                <a:solidFill>
                  <a:srgbClr val="FF0000"/>
                </a:solidFill>
              </a:rPr>
              <a:t>onnal</a:t>
            </a:r>
            <a:r>
              <a:rPr lang="en-US" sz="2205" i="1" dirty="0"/>
              <a:t> schedule during the trip.”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evelopp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“…and who will have the curiosity to </a:t>
            </a:r>
            <a:r>
              <a:rPr lang="en-US" sz="2205" i="1" dirty="0" err="1"/>
              <a:t>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/>
              <a:t> research on the disease.”</a:t>
            </a:r>
          </a:p>
          <a:p>
            <a:r>
              <a:rPr lang="en-US" sz="2205" i="1" dirty="0"/>
              <a:t>“…be able to do so. </a:t>
            </a:r>
            <a:r>
              <a:rPr lang="en-US" sz="2205" i="1" dirty="0" err="1"/>
              <a:t>Underd</a:t>
            </a:r>
            <a:r>
              <a:rPr lang="en-US" sz="2205" i="1" dirty="0" err="1">
                <a:solidFill>
                  <a:srgbClr val="FF0000"/>
                </a:solidFill>
              </a:rPr>
              <a:t>evelopp</a:t>
            </a:r>
            <a:r>
              <a:rPr lang="en-US" sz="2205" i="1" dirty="0" err="1"/>
              <a:t>ed</a:t>
            </a:r>
            <a:r>
              <a:rPr lang="en-US" sz="2205" i="1" dirty="0"/>
              <a:t> countries are a case in point.”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{n France}</a:t>
            </a:r>
          </a:p>
          <a:p>
            <a:r>
              <a:rPr lang="en-US" sz="2205" i="1" dirty="0"/>
              <a:t>“…studied law in both England and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, I have had the chance…”</a:t>
            </a:r>
          </a:p>
          <a:p>
            <a:r>
              <a:rPr lang="en-US" sz="2205" i="1" dirty="0"/>
              <a:t>“Numbers have actually shown that i</a:t>
            </a:r>
            <a:r>
              <a:rPr lang="en-US" sz="2205" i="1" dirty="0">
                <a:solidFill>
                  <a:srgbClr val="FF0000"/>
                </a:solidFill>
              </a:rPr>
              <a:t>n France</a:t>
            </a:r>
            <a:r>
              <a:rPr lang="en-US" sz="2205" i="1" dirty="0"/>
              <a:t> the number of new cars…”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{to </a:t>
            </a:r>
            <a:r>
              <a:rPr lang="en-US" sz="2205" dirty="0" err="1"/>
              <a:t>conc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“…without a tour guide.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there are several advantages…”</a:t>
            </a:r>
          </a:p>
          <a:p>
            <a:r>
              <a:rPr lang="en-US" sz="2205" i="1" dirty="0"/>
              <a:t>“…job they will enjoy. </a:t>
            </a:r>
            <a:r>
              <a:rPr lang="en-US" sz="2205" i="1" dirty="0">
                <a:solidFill>
                  <a:srgbClr val="FF0000"/>
                </a:solidFill>
              </a:rPr>
              <a:t>To conc</a:t>
            </a:r>
            <a:r>
              <a:rPr lang="en-US" sz="2205" i="1" dirty="0"/>
              <a:t>lude, I think that the best solution is…”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205" dirty="0"/>
              <a:t>{</a:t>
            </a:r>
            <a:r>
              <a:rPr lang="en-US" sz="2205" dirty="0" err="1"/>
              <a:t>exemple</a:t>
            </a:r>
            <a:r>
              <a:rPr lang="en-US" sz="2205" dirty="0"/>
              <a:t>}</a:t>
            </a:r>
          </a:p>
          <a:p>
            <a:r>
              <a:rPr lang="en-US" sz="2205" i="1" dirty="0"/>
              <a:t>“…after using them. </a:t>
            </a:r>
            <a:r>
              <a:rPr lang="en-US" sz="2205" i="1" dirty="0" err="1"/>
              <a:t>Onother</a:t>
            </a:r>
            <a:r>
              <a:rPr lang="en-US" sz="2205" i="1" dirty="0"/>
              <a:t>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is my underwear that I </a:t>
            </a:r>
            <a:r>
              <a:rPr lang="en-US" sz="2205" i="1" dirty="0" err="1"/>
              <a:t>bougth</a:t>
            </a:r>
            <a:r>
              <a:rPr lang="en-US" sz="2205" i="1" dirty="0"/>
              <a:t>…”</a:t>
            </a:r>
          </a:p>
          <a:p>
            <a:r>
              <a:rPr lang="en-US" sz="2205" i="1" dirty="0"/>
              <a:t>“Science is a great </a:t>
            </a:r>
            <a:r>
              <a:rPr lang="en-US" sz="2205" i="1" dirty="0" err="1">
                <a:solidFill>
                  <a:srgbClr val="FF0000"/>
                </a:solidFill>
              </a:rPr>
              <a:t>exemple</a:t>
            </a:r>
            <a:r>
              <a:rPr lang="en-US" sz="2205" i="1" dirty="0"/>
              <a:t> of how successful people want to improve…”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 err="1"/>
              <a:t>French→English</a:t>
            </a:r>
            <a:r>
              <a:rPr lang="en" sz="3968" dirty="0"/>
              <a:t> transfer patterns</a:t>
            </a:r>
          </a:p>
        </p:txBody>
      </p:sp>
    </p:spTree>
    <p:extLst>
      <p:ext uri="{BB962C8B-B14F-4D97-AF65-F5344CB8AC3E}">
        <p14:creationId xmlns:p14="http://schemas.microsoft.com/office/powerpoint/2010/main" val="14319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kernels based on combinations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two kernels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i="1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real positive constant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 function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with real values and a symmetric and positive semi-definite matrix </a:t>
            </a:r>
            <a:r>
              <a:rPr lang="en-US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the following functions are also kernels: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0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2591372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Solution 1: Neural Networks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decision border is non-linear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the data with an embedding map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Non-linear relations from the original space become linear in the embedding space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27597</TotalTime>
  <Words>1739</Words>
  <Application>Microsoft Macintosh PowerPoint</Application>
  <PresentationFormat>Custom</PresentationFormat>
  <Paragraphs>390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 kernels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584</cp:revision>
  <dcterms:created xsi:type="dcterms:W3CDTF">2016-10-12T16:27:10Z</dcterms:created>
  <dcterms:modified xsi:type="dcterms:W3CDTF">2025-03-20T10:02:39Z</dcterms:modified>
  <dc:language>en-US</dc:language>
</cp:coreProperties>
</file>